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7200900" cy="122301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mic Sans MS" panose="030F0702030302020204" pitchFamily="66" charset="0"/>
      <p:regular r:id="rId38"/>
      <p:bold r:id="rId39"/>
      <p:italic r:id="rId40"/>
      <p:boldItalic r:id="rId41"/>
    </p:embeddedFont>
  </p:embeddedFontLst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28341" autoAdjust="0"/>
  </p:normalViewPr>
  <p:slideViewPr>
    <p:cSldViewPr>
      <p:cViewPr varScale="1">
        <p:scale>
          <a:sx n="47" d="100"/>
          <a:sy n="47" d="100"/>
        </p:scale>
        <p:origin x="23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16EE1-0EDD-4447-ABC0-1276FCBC068A}" type="datetimeFigureOut">
              <a:rPr lang="en-ID" smtClean="0"/>
              <a:t>19/12/2022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20950" y="1143000"/>
            <a:ext cx="181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FF526-9918-4F37-9383-5EBF30BCF7F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62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0274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4370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2432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033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9557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5986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8628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7443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135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737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3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80674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30816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66478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8824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020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02008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88760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3912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1959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22926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5838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801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4531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2680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0982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0783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3540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45988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914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4FF526-9918-4F37-9383-5EBF30BCF7FA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074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8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1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1" Type="http://schemas.openxmlformats.org/officeDocument/2006/relationships/tags" Target="../tags/tag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24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slide" Target="slide2.xml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1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10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2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37.png"/><Relationship Id="rId9" Type="http://schemas.openxmlformats.org/officeDocument/2006/relationships/image" Target="../media/image14.png"/><Relationship Id="rId1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13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4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13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5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16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7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16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18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19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0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3.svg"/><Relationship Id="rId18" Type="http://schemas.openxmlformats.org/officeDocument/2006/relationships/slide" Target="slide3.xml"/><Relationship Id="rId3" Type="http://schemas.openxmlformats.org/officeDocument/2006/relationships/notesSlide" Target="../notesSlides/notesSlide2.xml"/><Relationship Id="rId21" Type="http://schemas.openxmlformats.org/officeDocument/2006/relationships/slide" Target="slide31.xml"/><Relationship Id="rId7" Type="http://schemas.openxmlformats.org/officeDocument/2006/relationships/image" Target="../media/image8.png"/><Relationship Id="rId12" Type="http://schemas.openxmlformats.org/officeDocument/2006/relationships/image" Target="../media/image22.png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.png"/><Relationship Id="rId20" Type="http://schemas.openxmlformats.org/officeDocument/2006/relationships/image" Target="../media/image25.svg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11" Type="http://schemas.openxmlformats.org/officeDocument/2006/relationships/slide" Target="slide1.xml"/><Relationship Id="rId5" Type="http://schemas.openxmlformats.org/officeDocument/2006/relationships/image" Target="../media/image14.png"/><Relationship Id="rId15" Type="http://schemas.openxmlformats.org/officeDocument/2006/relationships/image" Target="../media/image3.svg"/><Relationship Id="rId23" Type="http://schemas.openxmlformats.org/officeDocument/2006/relationships/image" Target="../media/image27.svg"/><Relationship Id="rId10" Type="http://schemas.openxmlformats.org/officeDocument/2006/relationships/image" Target="../media/image13.svg"/><Relationship Id="rId19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4" Type="http://schemas.openxmlformats.org/officeDocument/2006/relationships/image" Target="../media/image2.png"/><Relationship Id="rId22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slide" Target="slide3.xml"/><Relationship Id="rId18" Type="http://schemas.openxmlformats.org/officeDocument/2006/relationships/image" Target="../media/image29.sv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32.sv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1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21.xml"/><Relationship Id="rId20" Type="http://schemas.openxmlformats.org/officeDocument/2006/relationships/image" Target="../media/image31.png"/><Relationship Id="rId1" Type="http://schemas.openxmlformats.org/officeDocument/2006/relationships/tags" Target="../tags/tag21.xml"/><Relationship Id="rId6" Type="http://schemas.openxmlformats.org/officeDocument/2006/relationships/image" Target="../media/image42.svg"/><Relationship Id="rId11" Type="http://schemas.openxmlformats.org/officeDocument/2006/relationships/image" Target="../media/image14.png"/><Relationship Id="rId5" Type="http://schemas.openxmlformats.org/officeDocument/2006/relationships/image" Target="../media/image41.png"/><Relationship Id="rId15" Type="http://schemas.openxmlformats.org/officeDocument/2006/relationships/image" Target="../media/image25.svg"/><Relationship Id="rId10" Type="http://schemas.openxmlformats.org/officeDocument/2006/relationships/image" Target="../media/image5.svg"/><Relationship Id="rId19" Type="http://schemas.openxmlformats.org/officeDocument/2006/relationships/slide" Target="slide19.xml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22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3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22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4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25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6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25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7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28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29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28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30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18" Type="http://schemas.openxmlformats.org/officeDocument/2006/relationships/slide" Target="slide7.xml"/><Relationship Id="rId3" Type="http://schemas.openxmlformats.org/officeDocument/2006/relationships/notesSlide" Target="../notesSlides/notesSlide3.xml"/><Relationship Id="rId21" Type="http://schemas.openxmlformats.org/officeDocument/2006/relationships/slide" Target="slide28.xml"/><Relationship Id="rId7" Type="http://schemas.openxmlformats.org/officeDocument/2006/relationships/image" Target="../media/image14.png"/><Relationship Id="rId12" Type="http://schemas.openxmlformats.org/officeDocument/2006/relationships/slide" Target="slide2.xml"/><Relationship Id="rId17" Type="http://schemas.openxmlformats.org/officeDocument/2006/relationships/slide" Target="slide4.xml"/><Relationship Id="rId25" Type="http://schemas.openxmlformats.org/officeDocument/2006/relationships/slide" Target="slide16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.svg"/><Relationship Id="rId20" Type="http://schemas.openxmlformats.org/officeDocument/2006/relationships/slide" Target="slide13.xml"/><Relationship Id="rId1" Type="http://schemas.openxmlformats.org/officeDocument/2006/relationships/tags" Target="../tags/tag4.xml"/><Relationship Id="rId6" Type="http://schemas.openxmlformats.org/officeDocument/2006/relationships/image" Target="../media/image5.svg"/><Relationship Id="rId11" Type="http://schemas.openxmlformats.org/officeDocument/2006/relationships/image" Target="../media/image25.svg"/><Relationship Id="rId24" Type="http://schemas.openxmlformats.org/officeDocument/2006/relationships/slide" Target="slide19.xml"/><Relationship Id="rId5" Type="http://schemas.openxmlformats.org/officeDocument/2006/relationships/image" Target="../media/image4.png"/><Relationship Id="rId15" Type="http://schemas.openxmlformats.org/officeDocument/2006/relationships/image" Target="../media/image2.png"/><Relationship Id="rId23" Type="http://schemas.openxmlformats.org/officeDocument/2006/relationships/slide" Target="slide22.xml"/><Relationship Id="rId10" Type="http://schemas.openxmlformats.org/officeDocument/2006/relationships/image" Target="../media/image24.png"/><Relationship Id="rId19" Type="http://schemas.openxmlformats.org/officeDocument/2006/relationships/slide" Target="slide25.xml"/><Relationship Id="rId4" Type="http://schemas.openxmlformats.org/officeDocument/2006/relationships/image" Target="../media/image1.png"/><Relationship Id="rId9" Type="http://schemas.openxmlformats.org/officeDocument/2006/relationships/slide" Target="slide1.xml"/><Relationship Id="rId14" Type="http://schemas.openxmlformats.org/officeDocument/2006/relationships/image" Target="../media/image23.svg"/><Relationship Id="rId22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31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2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32.xml"/><Relationship Id="rId6" Type="http://schemas.openxmlformats.org/officeDocument/2006/relationships/image" Target="../media/image3.svg"/><Relationship Id="rId11" Type="http://schemas.openxmlformats.org/officeDocument/2006/relationships/slide" Target="slide2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hyperlink" Target="https://quizzory.in/id/638eecbebfe3746758ad909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5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4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6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2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6" Type="http://schemas.openxmlformats.org/officeDocument/2006/relationships/slide" Target="slide5.xml"/><Relationship Id="rId1" Type="http://schemas.openxmlformats.org/officeDocument/2006/relationships/tags" Target="../tags/tag7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4.sv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8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slide" Target="slide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svg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19" Type="http://schemas.openxmlformats.org/officeDocument/2006/relationships/image" Target="../media/image32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5.svg"/><Relationship Id="rId18" Type="http://schemas.openxmlformats.org/officeDocument/2006/relationships/image" Target="../media/image34.sv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1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2.svg"/><Relationship Id="rId1" Type="http://schemas.openxmlformats.org/officeDocument/2006/relationships/tags" Target="../tags/tag10.xml"/><Relationship Id="rId6" Type="http://schemas.openxmlformats.org/officeDocument/2006/relationships/image" Target="../media/image3.svg"/><Relationship Id="rId11" Type="http://schemas.openxmlformats.org/officeDocument/2006/relationships/slide" Target="slide3.xml"/><Relationship Id="rId5" Type="http://schemas.openxmlformats.org/officeDocument/2006/relationships/image" Target="../media/image2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E780726-92C5-0B1B-22B6-565E43F297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122484" y="0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-2447021" y="9473008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5728034" y="5084030"/>
            <a:ext cx="4894042" cy="48940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207285" y="-3972360"/>
            <a:ext cx="5034872" cy="50348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5980678" y="6689774"/>
            <a:ext cx="1840276" cy="89486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37081">
            <a:off x="-869057" y="9890093"/>
            <a:ext cx="1812161" cy="126192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31322" y="11193613"/>
            <a:ext cx="1502644" cy="10463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720000" y="6814219"/>
            <a:ext cx="2334960" cy="164720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29923" y="8136429"/>
            <a:ext cx="909012" cy="645979"/>
          </a:xfrm>
          <a:prstGeom prst="rect">
            <a:avLst/>
          </a:prstGeom>
        </p:spPr>
      </p:pic>
      <p:grpSp>
        <p:nvGrpSpPr>
          <p:cNvPr id="12" name="Group 12"/>
          <p:cNvGrpSpPr>
            <a:grpSpLocks noGrp="1" noUngrp="1" noRot="1" noMove="1" noResize="1"/>
          </p:cNvGrpSpPr>
          <p:nvPr/>
        </p:nvGrpSpPr>
        <p:grpSpPr>
          <a:xfrm rot="-9738805">
            <a:off x="-643752" y="1341154"/>
            <a:ext cx="8952211" cy="8950682"/>
            <a:chOff x="0" y="0"/>
            <a:chExt cx="11936282" cy="11934242"/>
          </a:xfrm>
        </p:grpSpPr>
        <p:pic>
          <p:nvPicPr>
            <p:cNvPr id="13" name="Picture 13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31789" t="29589" r="35131" b="37904"/>
            <a:stretch>
              <a:fillRect/>
            </a:stretch>
          </p:blipFill>
          <p:spPr>
            <a:xfrm rot="-638563">
              <a:off x="428227" y="6232028"/>
              <a:ext cx="5981591" cy="519454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31789" t="29589" r="35131" b="37904"/>
            <a:stretch>
              <a:fillRect/>
            </a:stretch>
          </p:blipFill>
          <p:spPr>
            <a:xfrm rot="10411390">
              <a:off x="5680803" y="320789"/>
              <a:ext cx="5981591" cy="519454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9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89951" t="33015" b="52310"/>
          <a:stretch>
            <a:fillRect/>
          </a:stretch>
        </p:blipFill>
        <p:spPr>
          <a:xfrm rot="-4587341">
            <a:off x="4695974" y="1775992"/>
            <a:ext cx="676096" cy="99820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9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89951" t="33015" b="52310"/>
          <a:stretch>
            <a:fillRect/>
          </a:stretch>
        </p:blipFill>
        <p:spPr>
          <a:xfrm rot="-4587341">
            <a:off x="536496" y="4706660"/>
            <a:ext cx="676096" cy="998204"/>
          </a:xfrm>
          <a:prstGeom prst="rect">
            <a:avLst/>
          </a:prstGeom>
        </p:spPr>
      </p:pic>
      <p:pic>
        <p:nvPicPr>
          <p:cNvPr id="19" name="Picture 1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1">
            <a:alphaModFix amt="6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122135" y="3140496"/>
            <a:ext cx="6955730" cy="1199863"/>
          </a:xfrm>
          <a:prstGeom prst="rect">
            <a:avLst/>
          </a:prstGeom>
        </p:spPr>
      </p:pic>
      <p:pic>
        <p:nvPicPr>
          <p:cNvPr id="20" name="Picture 20">
            <a:hlinkClick r:id="rId23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3322813" y="9181167"/>
            <a:ext cx="3713303" cy="3058833"/>
          </a:xfrm>
          <a:prstGeom prst="rect">
            <a:avLst/>
          </a:prstGeom>
        </p:spPr>
      </p:pic>
      <p:sp>
        <p:nvSpPr>
          <p:cNvPr id="21" name="TextBox 21"/>
          <p:cNvSpPr txBox="1">
            <a:spLocks/>
          </p:cNvSpPr>
          <p:nvPr/>
        </p:nvSpPr>
        <p:spPr>
          <a:xfrm>
            <a:off x="945359" y="3342904"/>
            <a:ext cx="5142906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99"/>
              </a:lnSpc>
            </a:pPr>
            <a:r>
              <a:rPr lang="en-US" sz="6000" spc="409" dirty="0" err="1">
                <a:solidFill>
                  <a:schemeClr val="bg2"/>
                </a:solidFill>
                <a:latin typeface="Comic Sans MS" panose="030F0702030302020204" pitchFamily="66" charset="0"/>
              </a:rPr>
              <a:t>Wali</a:t>
            </a:r>
            <a:r>
              <a:rPr lang="en-US" sz="6000" spc="409" dirty="0">
                <a:solidFill>
                  <a:schemeClr val="bg2"/>
                </a:solidFill>
                <a:latin typeface="Comic Sans MS" panose="030F0702030302020204" pitchFamily="66" charset="0"/>
              </a:rPr>
              <a:t> Sanga</a:t>
            </a:r>
          </a:p>
        </p:txBody>
      </p:sp>
      <p:sp>
        <p:nvSpPr>
          <p:cNvPr id="22" name="TextBox 22">
            <a:hlinkClick r:id="rId23" action="ppaction://hlinksldjump"/>
          </p:cNvPr>
          <p:cNvSpPr txBox="1">
            <a:spLocks/>
          </p:cNvSpPr>
          <p:nvPr/>
        </p:nvSpPr>
        <p:spPr>
          <a:xfrm>
            <a:off x="3807844" y="9902539"/>
            <a:ext cx="2604943" cy="786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361" dirty="0">
                <a:solidFill>
                  <a:srgbClr val="EDCC9A"/>
                </a:solidFill>
                <a:latin typeface="Comic Sans MS" panose="030F0702030302020204" pitchFamily="66" charset="0"/>
              </a:rPr>
              <a:t>MASUK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88"/>
    </mc:Choice>
    <mc:Fallback xmlns="">
      <p:transition advClick="0" advTm="13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36006F-F451-7488-9064-2EE3F2CC4B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52069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31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Makdum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Ibrahim 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Liem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Bong Ang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Jayeng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Rono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Jayeng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Katon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1525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Desa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Bonang,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Rembang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Bawean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48142" y="1180284"/>
            <a:ext cx="1818004" cy="227639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Bonang</a:t>
            </a: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558F86E6-3F2F-DE68-C39A-3DAC8A56F79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7066" r="11784" b="6383"/>
          <a:stretch>
            <a:fillRect/>
          </a:stretch>
        </p:blipFill>
        <p:spPr>
          <a:xfrm>
            <a:off x="0" y="0"/>
            <a:ext cx="7200900" cy="12230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61370" y="6498089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7105" y="1161820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Bonang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27536" y="1907327"/>
            <a:ext cx="6022244" cy="8316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masih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remaja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Sunan Bonang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pernah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menyebrang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Pasai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Aceh,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mendapatkan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Syakeh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Maulana Ishak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bersama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Raden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Paku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kembali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menetap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Bonang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pantai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utara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Sepulangnya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Pasai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diperintahkan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melakukan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Tuban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Timur.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mendirikan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pondok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pusat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menyebarkan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penyesuaian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sementara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murid-murid/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santri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berasal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berbagai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penjuru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Nusantara.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Salah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satu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murid Sunan Bonang yang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terkenal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sekaligus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sahabatnya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Menurut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sumber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Sunan Bonang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penanggung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jawab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penyesuaian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Islam yang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dilakukan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7430DBD5-791E-CC28-6228-2228158B3EA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6188C99-13A6-B6AF-6677-5E43EDEE7A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11199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99855" y="135797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Bonang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2632" y="2133235"/>
            <a:ext cx="6023252" cy="776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6"/>
              </a:lnSpc>
            </a:pP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Salah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satu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metode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digunakan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Sunan Bonang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menggunakan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kebudayaan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sudah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sejak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lama. Hal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ini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bertujuan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mengenalkan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tanpa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harus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mengubah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kebiasaan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unsur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budaya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sudah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sebelumnya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196"/>
              </a:lnSpc>
            </a:pPr>
            <a:endParaRPr lang="en-US" sz="21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196"/>
              </a:lnSpc>
            </a:pP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memanfaatkan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kesenian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rakyat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gamelan bonang dan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pertunjukkan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wayang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. Sunan Bonang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memainkan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gamelan bonang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baik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menghasilkan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suara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yang sangat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merdu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enak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didengarkan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196"/>
              </a:lnSpc>
            </a:pPr>
            <a:endParaRPr lang="en-US" sz="21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196"/>
              </a:lnSpc>
            </a:pP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gamelan,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pengiring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pertunjukan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wayang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terselit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Islam.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Bahkan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berisi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Dua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Kalimat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Syahadat</a:t>
            </a:r>
            <a:r>
              <a:rPr lang="en-US" sz="21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1AB455C4-0476-7723-7AFF-CB3304D686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F059DE0C-1AE4-7F3C-F477-CC304E07DD5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483ADC-C3A4-C7A4-9BA7-7BE54E955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202538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94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Qasim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Syarifuddin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Pangeran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Trenggana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Dewi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Wuryan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1522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Cirebon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Lamongan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 l="4358" t="2975" r="4284" b="6010"/>
          <a:stretch>
            <a:fillRect/>
          </a:stretch>
        </p:blipFill>
        <p:spPr>
          <a:xfrm>
            <a:off x="948142" y="1207959"/>
            <a:ext cx="2090687" cy="257154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0D286E21-323A-6C9A-7144-289E29C3E8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8D6448C-8007-B69F-655F-7A353150A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895350" y="-273507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61369" y="6422850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57104" y="1086581"/>
            <a:ext cx="6448806" cy="4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27535" y="1832088"/>
            <a:ext cx="6022244" cy="751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mengambil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Desan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Kecamatan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Paciran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Kabupaten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Lamongan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pusat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kegiatan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abat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XV dan XVI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Masehi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Di sana, Sunan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memegang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kendali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keprajaan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di wilayah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perdikan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otonom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kerajaan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selama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36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tahun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Sunan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wali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penyebar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Islam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terkenal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berjiwa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sosial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, sangat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memperhatikan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nasib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kaum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 fakir miskin. </a:t>
            </a:r>
          </a:p>
          <a:p>
            <a:pPr algn="just">
              <a:lnSpc>
                <a:spcPts val="3087"/>
              </a:lnSpc>
            </a:pPr>
            <a:endParaRPr lang="en-US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mengusahaan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kesejahteraan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sosial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baru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memberikan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pemahan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tentang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Islam.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Motivasi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ditekankan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pada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etos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kerja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kedermawanan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mengentas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kemiskinan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kemakmuran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Usaha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mudah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karena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memperoleh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kewenangan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mengatur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wilayahnya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mempunyai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otonomi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17FC8DCD-7089-DC9A-3C9C-ABFC91E125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03131AF-E45B-7972-7D24-9E0ECE01F7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84271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99855" y="135797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endParaRPr lang="en-US" sz="24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2632" y="2133235"/>
            <a:ext cx="6023252" cy="775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6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Filosofi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pengentasan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kemiskinan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kini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terabadikan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sap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tangga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tujuh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tataran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komplek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Secara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lengkap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makna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filosofis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tujuh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tangga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berikut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196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Selalu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membuat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orang lain</a:t>
            </a: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suasana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riang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harus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tetap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waspada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perjalanan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mencapai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cita-cita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peduli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segala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rintangan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Kita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harus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menekan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gelora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nafsu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diam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memperoleh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keheningan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hening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memperoleh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cita-cita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luhur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Suatu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kebahagiaan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lahir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batin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dicapai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sholat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lima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waktu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marL="469476" lvl="1" indent="-234738" algn="just">
              <a:lnSpc>
                <a:spcPts val="3196"/>
              </a:lnSpc>
              <a:buFont typeface="Arial"/>
              <a:buChar char="•"/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tongkat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kepada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orang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pada orang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lapar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pakaian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kepda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orang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telanjang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berteduh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bagi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kehujanan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4B5CE86-6ED9-100B-3E7A-F589FD49A4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7B840886-C74B-4C29-60D2-84B4806BCD8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3AC585-2B1C-743E-F5E3-3177CDB2C6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464147" y="-145430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557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Ja'far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Sadiq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Kudus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Sayyid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Utsman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Haji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Amir Hasan,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Nyi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Ageng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Pembayun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Panembahan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Palembang, Ratu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Pakojo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1550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Kudus,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Tengan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Kudus,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Tengah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720000" y="1327290"/>
            <a:ext cx="2216348" cy="23474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Kudus</a:t>
            </a: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0527F40-16DB-B211-5717-F8AA084ABF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AF8BD5-6387-8B07-13FD-2C2CF5DDF1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56457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414339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Kudus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20000" y="2236046"/>
            <a:ext cx="5833972" cy="752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Usman Haji bin Ali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Murtadha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saudara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kandung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seorang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senopati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panglima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Kerajaan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Usai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meninggal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Ja'far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Shadiq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menggantikan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jabatan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memperluas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wilayah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kekuasaan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Kerajaan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posisi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senopati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itulah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Ja'far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Shadiq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menyebarkan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Islam di wilayah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diangkat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imam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besar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Masjid Agung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serta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qadhi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hakim di Kerajaan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Ketika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terjadi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perselisihan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internal di Kerajaan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Ja'far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Shading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pindah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kawasan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Tanjug.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sini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fokus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menyebarkan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islam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fokus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dunia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politik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BFA8C10C-4613-3289-279C-5D6A2BF5BCE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F8EB74-C89A-3112-297F-6E72887196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25308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99855" y="135797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Kudus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12632" y="2133235"/>
            <a:ext cx="5867368" cy="6534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Stratgei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usung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pendekatan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budaya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langsung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melarang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masih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menganut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kepercayaan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animisme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dan agama Hindu-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Budha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melainkan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merangkulnya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pelan-pelan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mengembangkan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akulturasi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budaya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perlahan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agar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diterima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setempat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233"/>
              </a:lnSpc>
            </a:pPr>
            <a:endParaRPr lang="en-US" sz="21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233"/>
              </a:lnSpc>
            </a:pP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Sunan Kudus juga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mendidirkan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mesjid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bernama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Masjid Agung Kudus dan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masih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bertahan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sekarang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Peninggalan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Sunan Kudus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permintannya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kepada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memotong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hewan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kurban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sapi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perayaan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Idul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Adha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menghormati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199" dirty="0">
                <a:solidFill>
                  <a:srgbClr val="FFF3D9"/>
                </a:solidFill>
                <a:latin typeface="Comic Sans MS" panose="030F0702030302020204" pitchFamily="66" charset="0"/>
              </a:rPr>
              <a:t> Hindu. 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2827BA4A-FE7E-DD30-5372-45E6F34296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690CE3B-4645-8B76-B697-5FFE121EFA9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2A7B49-D9EA-EF6E-7B68-F8DAA65517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67162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943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Paku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Maulana Ishak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Dalem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Nyai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Ageng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Sedulur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1506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Gresik,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Gresik,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 l="4511" t="4984" r="5407" b="3136"/>
          <a:stretch>
            <a:fillRect/>
          </a:stretch>
        </p:blipFill>
        <p:spPr>
          <a:xfrm>
            <a:off x="1009389" y="1223702"/>
            <a:ext cx="2000257" cy="251460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7EE35355-3B71-B6EF-42E3-A768D0706A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8F4FA85-BB80-2199-584B-BF8A0D8101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962182" y="-119612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5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16" name="Picture 1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05200" y="10069598"/>
            <a:ext cx="2334960" cy="1647208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-9738805">
            <a:off x="1459843" y="7124348"/>
            <a:ext cx="8952211" cy="8950682"/>
            <a:chOff x="0" y="0"/>
            <a:chExt cx="11936282" cy="11934242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9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1789" t="29589" r="35131" b="37904"/>
            <a:stretch>
              <a:fillRect/>
            </a:stretch>
          </p:blipFill>
          <p:spPr>
            <a:xfrm rot="-638563">
              <a:off x="428227" y="6232028"/>
              <a:ext cx="5981591" cy="519454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9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31789" t="29589" r="35131" b="37904"/>
            <a:stretch>
              <a:fillRect/>
            </a:stretch>
          </p:blipFill>
          <p:spPr>
            <a:xfrm rot="10411390">
              <a:off x="5680803" y="320789"/>
              <a:ext cx="5981591" cy="5194540"/>
            </a:xfrm>
            <a:prstGeom prst="rect">
              <a:avLst/>
            </a:prstGeom>
          </p:spPr>
        </p:pic>
      </p:grpSp>
      <p:pic>
        <p:nvPicPr>
          <p:cNvPr id="20" name="Picture 20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11763" y="10132040"/>
            <a:ext cx="1522325" cy="152232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pic>
        <p:nvPicPr>
          <p:cNvPr id="22" name="Picture 2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grpSp>
        <p:nvGrpSpPr>
          <p:cNvPr id="25" name="Group 35">
            <a:extLst>
              <a:ext uri="{FF2B5EF4-FFF2-40B4-BE49-F238E27FC236}">
                <a16:creationId xmlns:a16="http://schemas.microsoft.com/office/drawing/2014/main" id="{4E3FC86A-C5E4-4862-54B9-90385894A27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8281" y="3865642"/>
            <a:ext cx="3720673" cy="1181452"/>
            <a:chOff x="0" y="0"/>
            <a:chExt cx="634074" cy="514923"/>
          </a:xfrm>
        </p:grpSpPr>
        <p:sp>
          <p:nvSpPr>
            <p:cNvPr id="26" name="Freeform 36">
              <a:hlinkClick r:id="rId18" action="ppaction://hlinksldjump"/>
              <a:extLst>
                <a:ext uri="{FF2B5EF4-FFF2-40B4-BE49-F238E27FC236}">
                  <a16:creationId xmlns:a16="http://schemas.microsoft.com/office/drawing/2014/main" id="{8C9963BD-B874-5622-3728-2D1C718B9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F84A706A-1B7F-62B1-EE57-27D3B0AC48D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14" name="TextBox 14">
            <a:hlinkClick r:id="rId18" action="ppaction://hlinksldjump"/>
          </p:cNvPr>
          <p:cNvSpPr txBox="1">
            <a:spLocks/>
          </p:cNvSpPr>
          <p:nvPr/>
        </p:nvSpPr>
        <p:spPr>
          <a:xfrm>
            <a:off x="1974828" y="3608496"/>
            <a:ext cx="2287577" cy="72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000" spc="544" dirty="0">
                <a:solidFill>
                  <a:srgbClr val="FFF3D9"/>
                </a:solidFill>
                <a:latin typeface="Comic Sans MS" panose="030F0702030302020204" pitchFamily="66" charset="0"/>
              </a:rPr>
              <a:t>MATERI</a:t>
            </a:r>
          </a:p>
        </p:txBody>
      </p:sp>
      <p:pic>
        <p:nvPicPr>
          <p:cNvPr id="12" name="Picture 12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156682" y="3595961"/>
            <a:ext cx="690648" cy="685626"/>
          </a:xfrm>
          <a:prstGeom prst="rect">
            <a:avLst/>
          </a:prstGeom>
        </p:spPr>
      </p:pic>
      <p:grpSp>
        <p:nvGrpSpPr>
          <p:cNvPr id="28" name="Group 35">
            <a:extLst>
              <a:ext uri="{FF2B5EF4-FFF2-40B4-BE49-F238E27FC236}">
                <a16:creationId xmlns:a16="http://schemas.microsoft.com/office/drawing/2014/main" id="{99FA73A5-1A7D-FEEA-F799-C0F7984455D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58281" y="5594338"/>
            <a:ext cx="3720673" cy="1181452"/>
            <a:chOff x="0" y="0"/>
            <a:chExt cx="634074" cy="514923"/>
          </a:xfrm>
        </p:grpSpPr>
        <p:sp>
          <p:nvSpPr>
            <p:cNvPr id="29" name="Freeform 36">
              <a:hlinkClick r:id="rId21" action="ppaction://hlinksldjump"/>
              <a:extLst>
                <a:ext uri="{FF2B5EF4-FFF2-40B4-BE49-F238E27FC236}">
                  <a16:creationId xmlns:a16="http://schemas.microsoft.com/office/drawing/2014/main" id="{EA4963C5-9985-0729-7033-22677F3D7B3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30" name="TextBox 37">
              <a:extLst>
                <a:ext uri="{FF2B5EF4-FFF2-40B4-BE49-F238E27FC236}">
                  <a16:creationId xmlns:a16="http://schemas.microsoft.com/office/drawing/2014/main" id="{3D395BCC-D2EC-C9B5-64CC-DFE5F8F1E57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5">
            <a:hlinkClick r:id="rId21" action="ppaction://hlinksldjump"/>
          </p:cNvPr>
          <p:cNvSpPr txBox="1">
            <a:spLocks/>
          </p:cNvSpPr>
          <p:nvPr/>
        </p:nvSpPr>
        <p:spPr>
          <a:xfrm>
            <a:off x="2069957" y="5333441"/>
            <a:ext cx="2287577" cy="721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3000" spc="544" dirty="0">
                <a:solidFill>
                  <a:srgbClr val="FFF3D9"/>
                </a:solidFill>
                <a:latin typeface="Comic Sans MS" panose="030F0702030302020204" pitchFamily="66" charset="0"/>
              </a:rPr>
              <a:t>KUIZ!</a:t>
            </a:r>
          </a:p>
        </p:txBody>
      </p:sp>
      <p:pic>
        <p:nvPicPr>
          <p:cNvPr id="13" name="Picture 13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552607" y="5519656"/>
            <a:ext cx="756962" cy="7569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47D8DD-B18B-CE34-598A-F691997154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96945" y="-136754"/>
            <a:ext cx="8543248" cy="125036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alphaModFix amt="57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-4975696" y="1843425"/>
            <a:ext cx="17086496" cy="85432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414339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21847" y="1961236"/>
            <a:ext cx="5833972" cy="824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Ketika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kembali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setelah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melakukan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perjalanan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Pasai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Paku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pulang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kota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Gresik. Di sana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membangun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sesuai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apa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diamanahkan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oleh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pun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berjalan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cukup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jauh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menemukan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dimaksud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oleh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380"/>
              </a:lnSpc>
            </a:pP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380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membangun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Desa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Sidomukti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yang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terletak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daratan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tinggi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Lambat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dikenal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oleh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seluruh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Nusantara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waktu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3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bulan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saja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380"/>
              </a:lnSpc>
            </a:pP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380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mendirikan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kerajaan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dinamakan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Kedaton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kerajaan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bertahan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selama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200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tahun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saja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9" action="ppaction://hlinksldjump"/>
            <a:extLst>
              <a:ext uri="{FF2B5EF4-FFF2-40B4-BE49-F238E27FC236}">
                <a16:creationId xmlns:a16="http://schemas.microsoft.com/office/drawing/2014/main" id="{468D8354-B21C-D969-C8F7-8B43989ED9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3439" y="993358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668A099-FA50-31F8-18CC-4F1A4FAAC3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805203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5597" y="124060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1066" y="1989729"/>
            <a:ext cx="6057868" cy="815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Sama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halnya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metode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dilakukan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oleh para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penyebar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islam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lainnya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cara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mendirikan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tujuannya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mendidik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anak-anak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negeri kala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berbagai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macam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ilmu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pengetahuan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agama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islam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2940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Hal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lainnya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lakukan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anak-anak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Serta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jenis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permainan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mengandung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unsur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agamis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antara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permainan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diciptakan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sangat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terkenal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Timur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Jelungan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Jitungan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2940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Permainan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memiliki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simbol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1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tonggak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kayu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pohon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filosofi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terdapat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setiap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manusia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tentang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keselamatan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hidup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Caranya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selalu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berpegang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teguh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pada agama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islam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anak-anak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bermakna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agamis,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berjudul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Dolanan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Bocah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Lir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Ilir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kini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masih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dikenal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luas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32836704-7B7F-A805-70B6-7BC0752DB25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E36A86FC-EF90-56E4-11F6-5ADA0A330A6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F58B82-4E3E-0E5D-AFDF-2A04488003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202538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31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Joko Said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Arya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Wilakita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Dewi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Sofiah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1513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Tengah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Tengah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751726" y="1212990"/>
            <a:ext cx="1915157" cy="252182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814869C5-F9EA-22DA-EC20-6683DB094F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B1BC21-FF5F-1047-61FA-C374F75C5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63254" y="-70970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sz="1600"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414339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24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12022" y="1921296"/>
            <a:ext cx="6024472" cy="8239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perjalanan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paham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keagamaan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salafi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–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sufi-panteistik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ala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Kejawen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-motto-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‘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Manunggaling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Kawula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Gusti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’.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terbukti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sikap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tegas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ikut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berada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barisan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terjadi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sengketa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masalah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‘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kekafiran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’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Syekh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Siti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Jenar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manusia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Tuhan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bersatu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dzat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sama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3380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38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sangat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toleran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terhadap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budaya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lokal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berpendapat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diserang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pendiriannya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harus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didekati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secara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bertahap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mengikuti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sambil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mempengaruhi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memiliki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keyakinan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sudah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dipahami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sendirinya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kebiasaan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lama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hilang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heran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terkesan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sinkretis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mengenalkan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Islam.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2C17FDB8-F72B-E8F5-D4B5-B9A55985025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CBDF497-0A76-F0C6-3281-C9915B1DE8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773784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5597" y="124060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71066" y="1980204"/>
            <a:ext cx="6057868" cy="781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80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menggunakan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ukir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wayang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gamelan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suara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sebgai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sarana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lagu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suluk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ciptaannya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populer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Ilir-ilir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Gundul-gundul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Pacul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Dialah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menggagas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baju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takwa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perayaan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sekatenan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garebeg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maulud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lakon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carangan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Layang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Kalimasada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Petruk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Dadi Ratu (“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Petruk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Jadi Raja”).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Lanskap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pusat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kota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berupa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kraton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alun-alun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dua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beringin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masjid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diyakini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pula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dikonsep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3380"/>
              </a:lnSpc>
            </a:pP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380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Metode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sangat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efektif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 Sebagian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besar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adipati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memeluk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; di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antaranya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adipati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Pandanaran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Kartasura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Kebumen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Banyumas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Pajang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3380"/>
              </a:lnSpc>
            </a:pP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A095FAD3-98E4-8257-2477-00E1269797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CA3A046B-FA91-31C3-8706-ED73625DD96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61536A-E35B-4B78-2CAE-8CDB5CB9E4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803241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31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Raden Umar Said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Saridin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 1560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Kudus,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Tengah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Kudus,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Tengah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 l="5170" b="805"/>
          <a:stretch>
            <a:fillRect/>
          </a:stretch>
        </p:blipFill>
        <p:spPr>
          <a:xfrm>
            <a:off x="948142" y="1143267"/>
            <a:ext cx="1943465" cy="252082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3341C9C8-F9E7-591F-6A88-68C0E8879D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910F04-3075-88B5-180D-9E521D52D2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47366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410498" y="6403347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06233" y="1067078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endParaRPr lang="en-US" sz="24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42658" y="1803300"/>
            <a:ext cx="6024472" cy="816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banyak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mengadopsi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metode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ayahnya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Namun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memusatkan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pada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terpencil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jauh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pusat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kota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tinggal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terletak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salah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puncak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gunung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desa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Colo.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nama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gunung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tersebutlah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muncul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sebutan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disana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berkumpul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rakyat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jelata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keterampilan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bercocok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berdagang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3233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233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Sementara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Islam 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gunung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lereng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Raden Umar Said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memperluas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wilayah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Tayu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Kudus,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Juwana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Jadi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beserta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keluarga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para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muridnya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terkenal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fisiknya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sangat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Bayangkan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jika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para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pengikutnya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harus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naik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turun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gunung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tingginya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750 meter,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wilayah-wilayah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53560F5A-1027-2CCF-A53B-36FA2C60474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48850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637EB4A-E890-9E80-0EC2-038B70F089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185787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5597" y="124060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5324" y="1930821"/>
            <a:ext cx="6057868" cy="7781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1.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Menitik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Beratkan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Pada Rakyat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Jelata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toleran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memusatkan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pada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rakyat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jelata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kaum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bangsawan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 Agar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berbaur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msy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jelata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tiap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sering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memberikan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kursus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keterampulan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para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pelaut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pedagang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nelayanm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rakyat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jelata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2940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2.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Akulturasi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Budaya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Tradisi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dilakukan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memperingati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hari-hari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tertentu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kematian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anggota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keluarga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dilarang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kecuali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membakar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kemenyan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memberikan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sesajen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tertentu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diganti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sholawat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do’a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4.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Tembang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mempertahankan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kesenian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seperti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gamelan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wayang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menciptakan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tembang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macapat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berisi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tentang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Islam.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Beberapa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karyanya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terkenal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tembang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Sinom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Kinanthi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8296489B-A043-53BF-E346-33613A7383F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B05B5F6C-1948-D99D-B4A6-C820EF035E7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7A80F1-DDBB-BCC6-25AB-6CA2EE443A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20000" y="3948237"/>
            <a:ext cx="6017028" cy="4315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Syarif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Hidayatullah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Syarif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Syarif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Abdullah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Umdatuddin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Maulana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Hasanuddin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 1568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Cirebon,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Barat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: Cirebon,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Barat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 l="3164" t="3609" r="4489"/>
          <a:stretch>
            <a:fillRect/>
          </a:stretch>
        </p:blipFill>
        <p:spPr>
          <a:xfrm>
            <a:off x="1043156" y="1412748"/>
            <a:ext cx="1771656" cy="2281802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245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Gunung </a:t>
            </a: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AF035947-ED6A-64E2-A3FB-0D8CEA2E8C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2190D2-9240-EBFF-A22B-6AB23C5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47366" y="-259537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173038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4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Gunung </a:t>
            </a:r>
            <a:r>
              <a:rPr lang="en-US" sz="24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endParaRPr lang="en-US" sz="24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87764" y="1728285"/>
            <a:ext cx="6024472" cy="8146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Sunan Gunung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menyebarkan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melalui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peperangan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terjadi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demi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memperjuangkan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Kasultanan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Cirebon.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Ketangguhan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miliki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membuat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banyak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orang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merasa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kagum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2940"/>
              </a:lnSpc>
            </a:pPr>
            <a:endParaRPr lang="en-US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Sunan Gunung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melakukan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penyebaran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menggunakan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kesenian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seperti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dilakukan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oleh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wali-wali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lainnya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Media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seni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gunakan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menggunakan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alat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musik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tradisional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gamelan. Dimana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setiap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orang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ingin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melihat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pertunjukan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gamelan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Sunan Gunung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diharuskan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membaca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dua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kalimat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syahadat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terlebih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dahulu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2940"/>
              </a:lnSpc>
            </a:pPr>
            <a:endParaRPr lang="en-US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Syarif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Hidayatullah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berubah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semakin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lembut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halus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setelah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bersama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putranya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yaitu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Maulana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Hasanuddin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pulang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Makah.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Mereka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berdua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di Banten dan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siap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membantu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setiap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orang yang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mau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memeluk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sukarela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Sunan Gunung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terus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berlanjut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Portugis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benar-benar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mundur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 wilayah </a:t>
            </a:r>
            <a:r>
              <a:rPr lang="en-US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3E5D91C-EFC0-5FBA-62DA-161C9927C1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897EA57D-3F42-B066-37F3-57EDC24209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501364" y="-273507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5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6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7" name="Picture 7">
            <a:hlinkClick r:id="rId9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169209" y="10132040"/>
            <a:ext cx="1533478" cy="1522325"/>
          </a:xfrm>
          <a:prstGeom prst="rect">
            <a:avLst/>
          </a:prstGeom>
        </p:spPr>
      </p:pic>
      <p:pic>
        <p:nvPicPr>
          <p:cNvPr id="8" name="Picture 8">
            <a:hlinkClick r:id="rId12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311763" y="10132040"/>
            <a:ext cx="1522325" cy="15223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pic>
        <p:nvPicPr>
          <p:cNvPr id="10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1424883" y="1294247"/>
            <a:ext cx="1685039" cy="1368399"/>
            <a:chOff x="0" y="0"/>
            <a:chExt cx="634074" cy="514923"/>
          </a:xfrm>
        </p:grpSpPr>
        <p:sp>
          <p:nvSpPr>
            <p:cNvPr id="12" name="Freeform 12">
              <a:hlinkClick r:id="rId17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3952441" y="1294247"/>
            <a:ext cx="1685039" cy="1368399"/>
            <a:chOff x="0" y="0"/>
            <a:chExt cx="634074" cy="514923"/>
          </a:xfrm>
        </p:grpSpPr>
        <p:sp>
          <p:nvSpPr>
            <p:cNvPr id="15" name="Freeform 15">
              <a:hlinkClick r:id="rId18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3952441" y="7531051"/>
            <a:ext cx="1685039" cy="1368399"/>
            <a:chOff x="0" y="0"/>
            <a:chExt cx="634074" cy="514923"/>
          </a:xfrm>
        </p:grpSpPr>
        <p:sp>
          <p:nvSpPr>
            <p:cNvPr id="18" name="Freeform 18">
              <a:hlinkClick r:id="rId19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9" name="TextBox 19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0" name="Group 20"/>
          <p:cNvGrpSpPr>
            <a:grpSpLocks noGrp="1" noUngrp="1" noRot="1" noMove="1" noResize="1"/>
          </p:cNvGrpSpPr>
          <p:nvPr/>
        </p:nvGrpSpPr>
        <p:grpSpPr>
          <a:xfrm>
            <a:off x="3952441" y="3276461"/>
            <a:ext cx="1685039" cy="1368399"/>
            <a:chOff x="0" y="0"/>
            <a:chExt cx="634074" cy="514923"/>
          </a:xfrm>
        </p:grpSpPr>
        <p:sp>
          <p:nvSpPr>
            <p:cNvPr id="21" name="Freeform 21">
              <a:hlinkClick r:id="rId20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22" name="TextBox 22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3" name="Group 23"/>
          <p:cNvGrpSpPr>
            <a:grpSpLocks noGrp="1" noUngrp="1" noRot="1" noMove="1" noResize="1"/>
          </p:cNvGrpSpPr>
          <p:nvPr/>
        </p:nvGrpSpPr>
        <p:grpSpPr>
          <a:xfrm>
            <a:off x="2517959" y="9309242"/>
            <a:ext cx="2164081" cy="1283998"/>
            <a:chOff x="0" y="0"/>
            <a:chExt cx="814336" cy="483164"/>
          </a:xfrm>
        </p:grpSpPr>
        <p:sp>
          <p:nvSpPr>
            <p:cNvPr id="24" name="Freeform 24">
              <a:hlinkClick r:id="rId21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814336" cy="483164"/>
            </a:xfrm>
            <a:custGeom>
              <a:avLst/>
              <a:gdLst/>
              <a:ahLst/>
              <a:cxnLst/>
              <a:rect l="l" t="t" r="r" b="b"/>
              <a:pathLst>
                <a:path w="814336" h="483164">
                  <a:moveTo>
                    <a:pt x="125211" y="0"/>
                  </a:moveTo>
                  <a:lnTo>
                    <a:pt x="689125" y="0"/>
                  </a:lnTo>
                  <a:cubicBezTo>
                    <a:pt x="758277" y="0"/>
                    <a:pt x="814336" y="56059"/>
                    <a:pt x="814336" y="125211"/>
                  </a:cubicBezTo>
                  <a:lnTo>
                    <a:pt x="814336" y="357953"/>
                  </a:lnTo>
                  <a:cubicBezTo>
                    <a:pt x="814336" y="391161"/>
                    <a:pt x="801144" y="423009"/>
                    <a:pt x="777662" y="446490"/>
                  </a:cubicBezTo>
                  <a:cubicBezTo>
                    <a:pt x="754181" y="469972"/>
                    <a:pt x="722333" y="483164"/>
                    <a:pt x="689125" y="483164"/>
                  </a:cubicBezTo>
                  <a:lnTo>
                    <a:pt x="125211" y="483164"/>
                  </a:lnTo>
                  <a:cubicBezTo>
                    <a:pt x="92003" y="483164"/>
                    <a:pt x="60155" y="469972"/>
                    <a:pt x="36674" y="446490"/>
                  </a:cubicBezTo>
                  <a:cubicBezTo>
                    <a:pt x="13192" y="423009"/>
                    <a:pt x="0" y="391161"/>
                    <a:pt x="0" y="357953"/>
                  </a:cubicBezTo>
                  <a:lnTo>
                    <a:pt x="0" y="125211"/>
                  </a:lnTo>
                  <a:cubicBezTo>
                    <a:pt x="0" y="92003"/>
                    <a:pt x="13192" y="60155"/>
                    <a:pt x="36674" y="36674"/>
                  </a:cubicBezTo>
                  <a:cubicBezTo>
                    <a:pt x="60155" y="13192"/>
                    <a:pt x="92003" y="0"/>
                    <a:pt x="125211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25" name="TextBox 25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6" name="Group 26"/>
          <p:cNvGrpSpPr>
            <a:grpSpLocks noGrp="1" noUngrp="1" noRot="1" noMove="1" noResize="1"/>
          </p:cNvGrpSpPr>
          <p:nvPr/>
        </p:nvGrpSpPr>
        <p:grpSpPr>
          <a:xfrm>
            <a:off x="1418631" y="3276461"/>
            <a:ext cx="1691291" cy="1368399"/>
            <a:chOff x="0" y="0"/>
            <a:chExt cx="634074" cy="514923"/>
          </a:xfrm>
        </p:grpSpPr>
        <p:sp>
          <p:nvSpPr>
            <p:cNvPr id="27" name="Freeform 27">
              <a:hlinkClick r:id="rId22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28" name="TextBox 28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29" name="Group 29"/>
          <p:cNvGrpSpPr>
            <a:grpSpLocks noGrp="1" noUngrp="1" noRot="1" noMove="1" noResize="1"/>
          </p:cNvGrpSpPr>
          <p:nvPr/>
        </p:nvGrpSpPr>
        <p:grpSpPr>
          <a:xfrm>
            <a:off x="1418631" y="7470217"/>
            <a:ext cx="1691291" cy="1368399"/>
            <a:chOff x="0" y="0"/>
            <a:chExt cx="634074" cy="514923"/>
          </a:xfrm>
        </p:grpSpPr>
        <p:sp>
          <p:nvSpPr>
            <p:cNvPr id="30" name="Freeform 30">
              <a:hlinkClick r:id="rId23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31" name="TextBox 31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32" name="Group 32"/>
          <p:cNvGrpSpPr>
            <a:grpSpLocks noGrp="1" noUngrp="1" noRot="1" noMove="1" noResize="1"/>
          </p:cNvGrpSpPr>
          <p:nvPr/>
        </p:nvGrpSpPr>
        <p:grpSpPr>
          <a:xfrm>
            <a:off x="4014053" y="5196502"/>
            <a:ext cx="1685039" cy="1368399"/>
            <a:chOff x="0" y="0"/>
            <a:chExt cx="634074" cy="514923"/>
          </a:xfrm>
        </p:grpSpPr>
        <p:sp>
          <p:nvSpPr>
            <p:cNvPr id="33" name="Freeform 33">
              <a:hlinkClick r:id="rId24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34" name="TextBox 3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grpSp>
        <p:nvGrpSpPr>
          <p:cNvPr id="35" name="Group 35"/>
          <p:cNvGrpSpPr>
            <a:grpSpLocks noGrp="1" noUngrp="1" noRot="1" noMove="1" noResize="1"/>
          </p:cNvGrpSpPr>
          <p:nvPr/>
        </p:nvGrpSpPr>
        <p:grpSpPr>
          <a:xfrm>
            <a:off x="1418631" y="5275758"/>
            <a:ext cx="1685039" cy="1368399"/>
            <a:chOff x="0" y="0"/>
            <a:chExt cx="634074" cy="514923"/>
          </a:xfrm>
        </p:grpSpPr>
        <p:sp>
          <p:nvSpPr>
            <p:cNvPr id="36" name="Freeform 36">
              <a:hlinkClick r:id="rId25" action="ppaction://hlinksldjump"/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634074" cy="514923"/>
            </a:xfrm>
            <a:custGeom>
              <a:avLst/>
              <a:gdLst/>
              <a:ahLst/>
              <a:cxnLst/>
              <a:rect l="l" t="t" r="r" b="b"/>
              <a:pathLst>
                <a:path w="634074" h="514923">
                  <a:moveTo>
                    <a:pt x="160808" y="0"/>
                  </a:moveTo>
                  <a:lnTo>
                    <a:pt x="473266" y="0"/>
                  </a:lnTo>
                  <a:cubicBezTo>
                    <a:pt x="562078" y="0"/>
                    <a:pt x="634074" y="71996"/>
                    <a:pt x="634074" y="160808"/>
                  </a:cubicBezTo>
                  <a:lnTo>
                    <a:pt x="634074" y="354116"/>
                  </a:lnTo>
                  <a:cubicBezTo>
                    <a:pt x="634074" y="442927"/>
                    <a:pt x="562078" y="514923"/>
                    <a:pt x="473266" y="514923"/>
                  </a:cubicBezTo>
                  <a:lnTo>
                    <a:pt x="160808" y="514923"/>
                  </a:lnTo>
                  <a:cubicBezTo>
                    <a:pt x="71996" y="514923"/>
                    <a:pt x="0" y="442927"/>
                    <a:pt x="0" y="354116"/>
                  </a:cubicBezTo>
                  <a:lnTo>
                    <a:pt x="0" y="160808"/>
                  </a:lnTo>
                  <a:cubicBezTo>
                    <a:pt x="0" y="71996"/>
                    <a:pt x="71996" y="0"/>
                    <a:pt x="16080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37" name="TextBox 37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sp>
        <p:nvSpPr>
          <p:cNvPr id="38" name="TextBox 38">
            <a:hlinkClick r:id="rId17" action="ppaction://hlinksldjump"/>
          </p:cNvPr>
          <p:cNvSpPr txBox="1">
            <a:spLocks/>
          </p:cNvSpPr>
          <p:nvPr/>
        </p:nvSpPr>
        <p:spPr>
          <a:xfrm>
            <a:off x="1289660" y="1089590"/>
            <a:ext cx="1169355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Gresik</a:t>
            </a:r>
          </a:p>
        </p:txBody>
      </p:sp>
      <p:sp>
        <p:nvSpPr>
          <p:cNvPr id="39" name="TextBox 39">
            <a:hlinkClick r:id="rId18" action="ppaction://hlinksldjump"/>
          </p:cNvPr>
          <p:cNvSpPr txBox="1">
            <a:spLocks/>
          </p:cNvSpPr>
          <p:nvPr/>
        </p:nvSpPr>
        <p:spPr>
          <a:xfrm>
            <a:off x="3866417" y="1065526"/>
            <a:ext cx="1166024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983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0" name="TextBox 40">
            <a:hlinkClick r:id="rId22" action="ppaction://hlinksldjump"/>
          </p:cNvPr>
          <p:cNvSpPr txBox="1">
            <a:spLocks/>
          </p:cNvSpPr>
          <p:nvPr/>
        </p:nvSpPr>
        <p:spPr>
          <a:xfrm>
            <a:off x="1194253" y="3050825"/>
            <a:ext cx="1334558" cy="10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800" dirty="0">
                <a:solidFill>
                  <a:srgbClr val="FFF3D9"/>
                </a:solidFill>
                <a:latin typeface="Comic Sans MS" panose="030F0702030302020204" pitchFamily="66" charset="0"/>
              </a:rPr>
              <a:t>Bonang</a:t>
            </a:r>
            <a:endParaRPr lang="en-US" sz="2983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1" name="TextBox 41">
            <a:hlinkClick r:id="rId20" action="ppaction://hlinksldjump"/>
          </p:cNvPr>
          <p:cNvSpPr txBox="1">
            <a:spLocks/>
          </p:cNvSpPr>
          <p:nvPr/>
        </p:nvSpPr>
        <p:spPr>
          <a:xfrm>
            <a:off x="3646816" y="3045844"/>
            <a:ext cx="1421755" cy="1038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endParaRPr lang="en-US" sz="2983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2" name="TextBox 42">
            <a:hlinkClick r:id="rId25" action="ppaction://hlinksldjump"/>
          </p:cNvPr>
          <p:cNvSpPr txBox="1">
            <a:spLocks/>
          </p:cNvSpPr>
          <p:nvPr/>
        </p:nvSpPr>
        <p:spPr>
          <a:xfrm>
            <a:off x="1311200" y="5129431"/>
            <a:ext cx="1166024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Kudus</a:t>
            </a:r>
          </a:p>
        </p:txBody>
      </p:sp>
      <p:sp>
        <p:nvSpPr>
          <p:cNvPr id="43" name="TextBox 43">
            <a:hlinkClick r:id="rId24" action="ppaction://hlinksldjump"/>
          </p:cNvPr>
          <p:cNvSpPr txBox="1">
            <a:spLocks/>
          </p:cNvSpPr>
          <p:nvPr/>
        </p:nvSpPr>
        <p:spPr>
          <a:xfrm>
            <a:off x="3821743" y="5030271"/>
            <a:ext cx="1166024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Giri</a:t>
            </a:r>
            <a:endParaRPr lang="en-US" sz="2983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4" name="TextBox 44">
            <a:hlinkClick r:id="rId23" action="ppaction://hlinksldjump"/>
          </p:cNvPr>
          <p:cNvSpPr txBox="1">
            <a:spLocks/>
          </p:cNvSpPr>
          <p:nvPr/>
        </p:nvSpPr>
        <p:spPr>
          <a:xfrm>
            <a:off x="1230104" y="7221170"/>
            <a:ext cx="1450377" cy="103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800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8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Kalijaga</a:t>
            </a:r>
            <a:endParaRPr lang="en-US" sz="28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5" name="TextBox 45">
            <a:hlinkClick r:id="rId19" action="ppaction://hlinksldjump"/>
          </p:cNvPr>
          <p:cNvSpPr txBox="1">
            <a:spLocks/>
          </p:cNvSpPr>
          <p:nvPr/>
        </p:nvSpPr>
        <p:spPr>
          <a:xfrm>
            <a:off x="3814207" y="7347701"/>
            <a:ext cx="1166024" cy="1038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sz="2983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4176"/>
              </a:lnSpc>
            </a:pPr>
            <a:r>
              <a:rPr lang="en-US" sz="2983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Muria</a:t>
            </a:r>
            <a:endParaRPr lang="en-US" sz="2983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46" name="TextBox 46">
            <a:hlinkClick r:id="rId21" action="ppaction://hlinksldjump"/>
          </p:cNvPr>
          <p:cNvSpPr txBox="1">
            <a:spLocks/>
          </p:cNvSpPr>
          <p:nvPr/>
        </p:nvSpPr>
        <p:spPr>
          <a:xfrm>
            <a:off x="2156069" y="9154049"/>
            <a:ext cx="1960883" cy="941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4"/>
              </a:lnSpc>
            </a:pPr>
            <a:r>
              <a:rPr lang="en-US" sz="2681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3754"/>
              </a:lnSpc>
            </a:pPr>
            <a:r>
              <a:rPr lang="en-US" sz="2681" dirty="0">
                <a:solidFill>
                  <a:srgbClr val="FFF3D9"/>
                </a:solidFill>
                <a:latin typeface="Comic Sans MS" panose="030F0702030302020204" pitchFamily="66" charset="0"/>
              </a:rPr>
              <a:t>Gunung </a:t>
            </a:r>
            <a:r>
              <a:rPr lang="en-US" sz="2681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endParaRPr lang="en-US" sz="2681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A3352C4-E09E-8A58-793F-DEFDE4145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75597" y="1240603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8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8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Gunung </a:t>
            </a:r>
            <a:r>
              <a:rPr lang="en-US" sz="28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Jati</a:t>
            </a:r>
            <a:endParaRPr lang="en-US" sz="28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95324" y="1930821"/>
            <a:ext cx="6057868" cy="777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000">
                <a:solidFill>
                  <a:srgbClr val="FFF3D9"/>
                </a:solidFill>
                <a:latin typeface="Comic Sans MS" panose="030F0702030302020204" pitchFamily="66" charset="0"/>
              </a:rPr>
              <a:t>Dalam dakwahnya, beliau juga menerapkan akulturasi budaya dengan nilai-nilai kepercayaan pada saat itu. Selain itu beliau juga tetap menggunakan metode yang erat kaitannya dengan ajaran agama Hindu dan Buddha yang juga masih cukup banyak saat itu.</a:t>
            </a:r>
          </a:p>
          <a:p>
            <a:pPr algn="just">
              <a:lnSpc>
                <a:spcPts val="2940"/>
              </a:lnSpc>
            </a:pPr>
            <a:endParaRPr lang="en-US" sz="200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>
                <a:solidFill>
                  <a:srgbClr val="FFF3D9"/>
                </a:solidFill>
                <a:latin typeface="Comic Sans MS" panose="030F0702030302020204" pitchFamily="66" charset="0"/>
              </a:rPr>
              <a:t>Hal tersebut terbukti saat beliau berhasil mengislamkan orang-orang melalui pertunjukan gamelan yang beliau mainkan. Raden Syarif juga mengajarkan nilai yang sangat penting, yaitu bersikap toleransi antar sesama umat beragama.</a:t>
            </a:r>
          </a:p>
          <a:p>
            <a:pPr algn="just">
              <a:lnSpc>
                <a:spcPts val="2940"/>
              </a:lnSpc>
            </a:pPr>
            <a:endParaRPr lang="en-US" sz="200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>
                <a:solidFill>
                  <a:srgbClr val="FFF3D9"/>
                </a:solidFill>
                <a:latin typeface="Comic Sans MS" panose="030F0702030302020204" pitchFamily="66" charset="0"/>
              </a:rPr>
              <a:t>Beliau juga mengajarkan sebuah filosofi kehidupan yang cukup terkenal, yaitu “Ingsun titip tajug lan fakir mikin”.</a:t>
            </a:r>
          </a:p>
          <a:p>
            <a:pPr algn="just">
              <a:lnSpc>
                <a:spcPts val="2940"/>
              </a:lnSpc>
            </a:pPr>
            <a:endParaRPr lang="en-US" sz="200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940"/>
              </a:lnSpc>
            </a:pPr>
            <a:r>
              <a:rPr lang="en-US" sz="2000">
                <a:solidFill>
                  <a:srgbClr val="FFF3D9"/>
                </a:solidFill>
                <a:latin typeface="Comic Sans MS" panose="030F0702030302020204" pitchFamily="66" charset="0"/>
              </a:rPr>
              <a:t>Yang artinya “Masarakat harus selalu menjaga dan memelihara masjid, dan tidak boleh melupakannya. Selain itu, masyarakat juga harus selalu membantu dan memelihara fakir miskin”.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EB8CCCF2-D9BB-71A7-613B-76C95FDB3E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A837B852-08EA-43F7-EE42-A69C671B694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8DC5781-A2A8-94BC-1F48-96677678BD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6386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5169209" y="10132040"/>
            <a:ext cx="1533478" cy="1522325"/>
          </a:xfrm>
          <a:prstGeom prst="rect">
            <a:avLst/>
          </a:prstGeom>
        </p:spPr>
      </p:pic>
      <p:pic>
        <p:nvPicPr>
          <p:cNvPr id="10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720000" y="1301319"/>
            <a:ext cx="5760000" cy="8591464"/>
            <a:chOff x="0" y="0"/>
            <a:chExt cx="2167467" cy="3232936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167467" cy="3232936"/>
            </a:xfrm>
            <a:custGeom>
              <a:avLst/>
              <a:gdLst/>
              <a:ahLst/>
              <a:cxnLst/>
              <a:rect l="l" t="t" r="r" b="b"/>
              <a:pathLst>
                <a:path w="2167467" h="3232936">
                  <a:moveTo>
                    <a:pt x="47043" y="0"/>
                  </a:moveTo>
                  <a:lnTo>
                    <a:pt x="2120424" y="0"/>
                  </a:lnTo>
                  <a:cubicBezTo>
                    <a:pt x="2146405" y="0"/>
                    <a:pt x="2167467" y="21062"/>
                    <a:pt x="2167467" y="47043"/>
                  </a:cubicBezTo>
                  <a:lnTo>
                    <a:pt x="2167467" y="3185893"/>
                  </a:lnTo>
                  <a:cubicBezTo>
                    <a:pt x="2167467" y="3211874"/>
                    <a:pt x="2146405" y="3232936"/>
                    <a:pt x="2120424" y="3232936"/>
                  </a:cubicBezTo>
                  <a:lnTo>
                    <a:pt x="47043" y="3232936"/>
                  </a:lnTo>
                  <a:cubicBezTo>
                    <a:pt x="21062" y="3232936"/>
                    <a:pt x="0" y="3211874"/>
                    <a:pt x="0" y="3185893"/>
                  </a:cubicBezTo>
                  <a:lnTo>
                    <a:pt x="0" y="47043"/>
                  </a:lnTo>
                  <a:cubicBezTo>
                    <a:pt x="0" y="21062"/>
                    <a:pt x="21062" y="0"/>
                    <a:pt x="47043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/>
          </p:cNvGrpSpPr>
          <p:nvPr/>
        </p:nvGrpSpPr>
        <p:grpSpPr>
          <a:xfrm>
            <a:off x="1925676" y="8666688"/>
            <a:ext cx="3243533" cy="840664"/>
            <a:chOff x="0" y="0"/>
            <a:chExt cx="1220529" cy="316339"/>
          </a:xfrm>
        </p:grpSpPr>
        <p:sp>
          <p:nvSpPr>
            <p:cNvPr id="15" name="Freeform 15">
              <a:hlinkClick r:id="rId14"/>
            </p:cNvPr>
            <p:cNvSpPr>
              <a:spLocks/>
            </p:cNvSpPr>
            <p:nvPr/>
          </p:nvSpPr>
          <p:spPr>
            <a:xfrm>
              <a:off x="0" y="0"/>
              <a:ext cx="1220529" cy="316339"/>
            </a:xfrm>
            <a:custGeom>
              <a:avLst/>
              <a:gdLst/>
              <a:ahLst/>
              <a:cxnLst/>
              <a:rect l="l" t="t" r="r" b="b"/>
              <a:pathLst>
                <a:path w="1220529" h="316339">
                  <a:moveTo>
                    <a:pt x="83541" y="0"/>
                  </a:moveTo>
                  <a:lnTo>
                    <a:pt x="1136989" y="0"/>
                  </a:lnTo>
                  <a:cubicBezTo>
                    <a:pt x="1159145" y="0"/>
                    <a:pt x="1180394" y="8802"/>
                    <a:pt x="1196061" y="24469"/>
                  </a:cubicBezTo>
                  <a:cubicBezTo>
                    <a:pt x="1211728" y="40135"/>
                    <a:pt x="1220529" y="61384"/>
                    <a:pt x="1220529" y="83541"/>
                  </a:cubicBezTo>
                  <a:lnTo>
                    <a:pt x="1220529" y="232798"/>
                  </a:lnTo>
                  <a:cubicBezTo>
                    <a:pt x="1220529" y="254954"/>
                    <a:pt x="1211728" y="276203"/>
                    <a:pt x="1196061" y="291870"/>
                  </a:cubicBezTo>
                  <a:cubicBezTo>
                    <a:pt x="1180394" y="307537"/>
                    <a:pt x="1159145" y="316339"/>
                    <a:pt x="1136989" y="316339"/>
                  </a:cubicBezTo>
                  <a:lnTo>
                    <a:pt x="83541" y="316339"/>
                  </a:lnTo>
                  <a:cubicBezTo>
                    <a:pt x="61384" y="316339"/>
                    <a:pt x="40135" y="307537"/>
                    <a:pt x="24469" y="291870"/>
                  </a:cubicBezTo>
                  <a:cubicBezTo>
                    <a:pt x="8802" y="276203"/>
                    <a:pt x="0" y="254954"/>
                    <a:pt x="0" y="232798"/>
                  </a:cubicBezTo>
                  <a:lnTo>
                    <a:pt x="0" y="83541"/>
                  </a:lnTo>
                  <a:cubicBezTo>
                    <a:pt x="0" y="61384"/>
                    <a:pt x="8802" y="40135"/>
                    <a:pt x="24469" y="24469"/>
                  </a:cubicBezTo>
                  <a:cubicBezTo>
                    <a:pt x="40135" y="8802"/>
                    <a:pt x="61384" y="0"/>
                    <a:pt x="83541" y="0"/>
                  </a:cubicBezTo>
                  <a:close/>
                </a:path>
              </a:pathLst>
            </a:custGeom>
            <a:solidFill>
              <a:srgbClr val="DFD9D4">
                <a:alpha val="84706"/>
              </a:srgbClr>
            </a:solidFill>
            <a:ln w="28575">
              <a:solidFill>
                <a:srgbClr val="777C3C">
                  <a:alpha val="84706"/>
                </a:srgbClr>
              </a:solidFill>
            </a:ln>
          </p:spPr>
        </p:sp>
        <p:sp>
          <p:nvSpPr>
            <p:cNvPr id="16" name="TextBox 16"/>
            <p:cNvSpPr txBox="1">
              <a:spLocks/>
            </p:cNvSpPr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TextBox 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554155" y="1815447"/>
            <a:ext cx="4101215" cy="51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08">
                <a:solidFill>
                  <a:srgbClr val="FFF3D9"/>
                </a:solidFill>
                <a:latin typeface="Comic Sans MS" panose="030F0702030302020204" pitchFamily="66" charset="0"/>
              </a:rPr>
              <a:t>Petunjuk Pengerjaan</a:t>
            </a:r>
          </a:p>
        </p:txBody>
      </p:sp>
      <p:sp>
        <p:nvSpPr>
          <p:cNvPr id="18" name="TextBox 1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5607" y="2574380"/>
            <a:ext cx="4867954" cy="5801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1"/>
              </a:lnSpc>
            </a:pP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Jumlah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soal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 : 10</a:t>
            </a:r>
          </a:p>
          <a:p>
            <a:pPr>
              <a:lnSpc>
                <a:spcPts val="3541"/>
              </a:lnSpc>
            </a:pP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Jenis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soal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      :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Pilihan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berganda</a:t>
            </a:r>
            <a:endParaRPr lang="en-US" sz="2270" spc="27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>
              <a:lnSpc>
                <a:spcPts val="3541"/>
              </a:lnSpc>
            </a:pPr>
            <a:endParaRPr lang="en-US" sz="2270" spc="27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>
              <a:lnSpc>
                <a:spcPts val="3541"/>
              </a:lnSpc>
            </a:pP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Keterangan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:</a:t>
            </a:r>
          </a:p>
          <a:p>
            <a:pPr marL="490111" lvl="1" indent="-245056" algn="just">
              <a:lnSpc>
                <a:spcPts val="3541"/>
              </a:lnSpc>
              <a:buFont typeface="Arial"/>
              <a:buChar char="•"/>
            </a:pP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Pilihlah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jawaban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tepat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antara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jawaban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marL="490111" lvl="1" indent="-245056" algn="just">
              <a:lnSpc>
                <a:spcPts val="3541"/>
              </a:lnSpc>
              <a:buFont typeface="Arial"/>
              <a:buChar char="•"/>
            </a:pP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Silakan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pilih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jawaban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tepat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menurut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Anda!</a:t>
            </a:r>
          </a:p>
          <a:p>
            <a:pPr marL="490111" lvl="1" indent="-245056" algn="just">
              <a:lnSpc>
                <a:spcPts val="3541"/>
              </a:lnSpc>
              <a:buFont typeface="Arial"/>
              <a:buChar char="•"/>
            </a:pP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Soal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kuiz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dapat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dikerjakan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satu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kali.</a:t>
            </a:r>
          </a:p>
          <a:p>
            <a:pPr marL="490111" lvl="1" indent="-245056" algn="just">
              <a:lnSpc>
                <a:spcPts val="3541"/>
              </a:lnSpc>
              <a:buFont typeface="Arial"/>
              <a:buChar char="•"/>
            </a:pP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Setelah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masuk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sesi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kuiz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anda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dapat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kembali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halaman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70" spc="27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utama</a:t>
            </a:r>
            <a:r>
              <a:rPr lang="en-US" sz="2270" spc="27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19" name="TextBox 19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595238" y="4939376"/>
            <a:ext cx="9525" cy="327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>
              <a:latin typeface="Comic Sans MS" panose="030F0702030302020204" pitchFamily="66" charset="0"/>
            </a:endParaRPr>
          </a:p>
        </p:txBody>
      </p:sp>
      <p:sp>
        <p:nvSpPr>
          <p:cNvPr id="20" name="TextBox 20">
            <a:hlinkClick r:id="rId14"/>
          </p:cNvPr>
          <p:cNvSpPr txBox="1">
            <a:spLocks/>
          </p:cNvSpPr>
          <p:nvPr/>
        </p:nvSpPr>
        <p:spPr>
          <a:xfrm>
            <a:off x="2385825" y="8787378"/>
            <a:ext cx="2437875" cy="59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spc="349" dirty="0">
                <a:solidFill>
                  <a:srgbClr val="8F704F"/>
                </a:solidFill>
                <a:latin typeface="Comic Sans MS" panose="030F0702030302020204" pitchFamily="66" charset="0"/>
              </a:rPr>
              <a:t>Kerjakan</a:t>
            </a:r>
          </a:p>
        </p:txBody>
      </p:sp>
      <p:pic>
        <p:nvPicPr>
          <p:cNvPr id="21" name="Graphic 20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C6ECF7D-99AD-4397-3818-E72E90C176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8F0B42-F1D1-67CF-83DC-1A12F8FA86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962182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09983" y="10499102"/>
            <a:ext cx="1937998" cy="1274234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948142" y="1209138"/>
            <a:ext cx="1750480" cy="2204308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954319" y="1239961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Gresik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5744" y="3676852"/>
            <a:ext cx="6017028" cy="619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Maulana Malik Ibrahim</a:t>
            </a:r>
          </a:p>
          <a:p>
            <a:pPr algn="just">
              <a:lnSpc>
                <a:spcPts val="4875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: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Kakek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bantal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Syakeh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Maghribi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Makdum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Ibrahim,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Syakeh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Ibrahim </a:t>
            </a:r>
          </a:p>
          <a:p>
            <a:pPr algn="just">
              <a:lnSpc>
                <a:spcPts val="4875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Maulana Ahmad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Jamadil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Kubro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     : Sunan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(Raden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Rahmat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) dan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Sayid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Ali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Murtadha</a:t>
            </a:r>
            <a:endParaRPr lang="en-US" sz="20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: 12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Rabi'ul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Awal 882 H/ 7 April 1419 M</a:t>
            </a:r>
          </a:p>
          <a:p>
            <a:pPr algn="just">
              <a:lnSpc>
                <a:spcPts val="4875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   : Gresik,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  <a:p>
            <a:pPr algn="just">
              <a:lnSpc>
                <a:spcPts val="4875"/>
              </a:lnSpc>
            </a:pP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  : Gresik, </a:t>
            </a:r>
            <a:r>
              <a:rPr lang="en-US" sz="20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000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</p:txBody>
      </p:sp>
      <p:pic>
        <p:nvPicPr>
          <p:cNvPr id="23" name="Graphic 22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F7CB3003-D25A-9FDC-DFC0-B11CE7303D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FA45BC-27CB-C7BF-69AA-A9EF865005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47366" y="-202538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414339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Gresik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2057" y="2337202"/>
            <a:ext cx="6104403" cy="740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74"/>
              </a:lnSpc>
            </a:pP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Sunan Gresik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orang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pertama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menyebarkan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di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pulau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Baliau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mendapatkan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gelar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Walisongo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pertama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dikatakan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wali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senior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diantara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Wali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Songo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lainnya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2874"/>
              </a:lnSpc>
            </a:pPr>
            <a:endParaRPr lang="en-US" sz="1955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874"/>
              </a:lnSpc>
            </a:pP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Sunan Gresik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pernah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tinggal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Campa (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Kamboja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) dan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menjalankan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tahun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1392,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setelah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itu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hijrah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Pulau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melanjutkan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misi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pertama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kali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didatangi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ketika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sampai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desa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Sembalo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(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Leran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Kec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Manyar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9 km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Gresik).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Setibanya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ditempat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, yang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pertama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kali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dilakukan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berdagang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2874"/>
              </a:lnSpc>
            </a:pPr>
            <a:endParaRPr lang="en-US" sz="1955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874"/>
              </a:lnSpc>
            </a:pP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Selain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berdagang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secara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khusus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menawarkan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diri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mengobati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daerah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secara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gratis.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dikenal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luas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masyarakt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karena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banyak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cara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bercocok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tanam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, dan sangat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merangkul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kalangan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kasta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rendah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disisihkan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955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kerajaan</a:t>
            </a:r>
            <a:r>
              <a:rPr lang="en-US" sz="1955" dirty="0">
                <a:solidFill>
                  <a:srgbClr val="FFF3D9"/>
                </a:solidFill>
                <a:latin typeface="Comic Sans MS" panose="030F0702030302020204" pitchFamily="66" charset="0"/>
              </a:rPr>
              <a:t> Hindu. 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9C1B1E2E-311C-CA3F-75B9-479AE2AA71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F6B4254-24CB-AE00-A850-E08658576A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439270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omic Sans MS" panose="030F0702030302020204" pitchFamily="66" charset="0"/>
              </a:endParaRPr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5597" y="1148422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Gresik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3599" y="1805367"/>
            <a:ext cx="6232803" cy="897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08"/>
              </a:lnSpc>
            </a:pP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1.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Halus</a:t>
            </a: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Sejak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pertama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kali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Sunan Gresik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pernah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menentang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kepercayaan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orang-orang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memaksa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Islam.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selalu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menunjukkan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perilaku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tutur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kata yang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lembut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bersikap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baik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semua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orang. Cara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tersbeut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lakukan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menunjukkan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bahwa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merupakan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agama yang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indah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halus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damai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toleransi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2608"/>
              </a:lnSpc>
            </a:pP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2.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Berbaur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segala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kalangan</a:t>
            </a: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sangat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mudah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berbaur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semua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golongan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pernah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memilih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bergaul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begitu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Sunan Gresik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mudah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agama Islam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kepada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siapapun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2608"/>
              </a:lnSpc>
            </a:pP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3.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Berdagang</a:t>
            </a: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membuka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warung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sederhana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memenuhi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kebutuhan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melakukan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perjalanan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berbagai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pelabuhan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2608"/>
              </a:lnSpc>
            </a:pP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4.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Menyembuhkan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orang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sakit</a:t>
            </a: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2608"/>
              </a:lnSpc>
            </a:pP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Saat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sedang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mengobati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juga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selalu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menyampaikan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ajaran-ajaran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nilai-nilai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Islam.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begitu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banyak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orang yang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datang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berobat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tertarik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mempelajari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Islam dan </a:t>
            </a:r>
            <a:r>
              <a:rPr lang="en-US" sz="17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memeluk</a:t>
            </a:r>
            <a:r>
              <a:rPr lang="en-US" sz="1774" dirty="0">
                <a:solidFill>
                  <a:srgbClr val="FFF3D9"/>
                </a:solidFill>
                <a:latin typeface="Comic Sans MS" panose="030F0702030302020204" pitchFamily="66" charset="0"/>
              </a:rPr>
              <a:t> Islam</a:t>
            </a:r>
          </a:p>
          <a:p>
            <a:pPr algn="just">
              <a:lnSpc>
                <a:spcPts val="2608"/>
              </a:lnSpc>
            </a:pPr>
            <a:endParaRPr lang="en-US" sz="1774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7" name="Graphic 16" descr="Back with solid fill">
            <a:hlinkClick r:id="rId16" action="ppaction://hlinksldjump"/>
            <a:extLst>
              <a:ext uri="{FF2B5EF4-FFF2-40B4-BE49-F238E27FC236}">
                <a16:creationId xmlns:a16="http://schemas.microsoft.com/office/drawing/2014/main" id="{B7BFEA10-B002-8335-85F4-47ECE3F41C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FD22F4C-68B4-328A-1696-525A4A709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47366" y="-136754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79862" y="6750608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91486" y="3870415"/>
            <a:ext cx="6017028" cy="557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asli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: Raden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Rahmat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lain            :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ayah         : Sunan Gresik</a:t>
            </a:r>
          </a:p>
          <a:p>
            <a:pPr algn="just">
              <a:lnSpc>
                <a:spcPts val="4875"/>
              </a:lnSpc>
            </a:pP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Nama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: Sunan Bonang,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Drajat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Lamongan</a:t>
            </a:r>
            <a:endParaRPr lang="en-US" sz="2299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Wafat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  : 1481 M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Tempat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Surabaya, 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Timur</a:t>
            </a:r>
          </a:p>
          <a:p>
            <a:pPr algn="just">
              <a:lnSpc>
                <a:spcPts val="4875"/>
              </a:lnSpc>
            </a:pP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Makam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                 :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299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Denta</a:t>
            </a:r>
            <a:r>
              <a:rPr lang="en-US" sz="2299" dirty="0">
                <a:solidFill>
                  <a:srgbClr val="FFF3D9"/>
                </a:solidFill>
                <a:latin typeface="Comic Sans MS" panose="030F0702030302020204" pitchFamily="66" charset="0"/>
              </a:rPr>
              <a:t>, Surabaya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7"/>
          <a:srcRect l="4711" t="2659" r="3011"/>
          <a:stretch>
            <a:fillRect/>
          </a:stretch>
        </p:blipFill>
        <p:spPr>
          <a:xfrm>
            <a:off x="869012" y="1143269"/>
            <a:ext cx="2031924" cy="26111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3129709" y="1241565"/>
            <a:ext cx="2981630" cy="1624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40"/>
              </a:lnSpc>
            </a:pPr>
            <a:r>
              <a:rPr lang="en-US" sz="4671" spc="518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</a:p>
          <a:p>
            <a:pPr algn="ctr">
              <a:lnSpc>
                <a:spcPts val="6540"/>
              </a:lnSpc>
            </a:pPr>
            <a:r>
              <a:rPr lang="en-US" sz="4671" spc="518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4671" spc="518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pic>
        <p:nvPicPr>
          <p:cNvPr id="18" name="Graphic 17" descr="Back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E9A04CE1-B23F-9760-F571-372B280242E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54426A-6B32-7A80-05EB-76FF4D8703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71624" y="-63360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80312" y="6497171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0373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pic>
        <p:nvPicPr>
          <p:cNvPr id="14" name="Picture 14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76047" y="1160902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Perjuangan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6478" y="2192160"/>
            <a:ext cx="5907943" cy="7919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7"/>
              </a:lnSpc>
            </a:pP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datang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pada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tahun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1443. Lalu pada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tahun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1479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mendirikan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Masjid Agung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penerus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melanjutkan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Awalnya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berdakwah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lingkungan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Majapahit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atas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ijin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Prabu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Brawijaya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V.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Kemudian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melakukan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perjalanan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Ampeldenta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Di sana,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membangun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pondok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mengajari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agama. Di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Ampeldenta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beliau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membuat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kerajinan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anyaman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berbentuk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kipas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rotan dan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akar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tumbuh-tumbuhan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yg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bisa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menyembuhkan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sakit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batuk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demam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Kipas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dibagikan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kepada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penduduk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dengan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bayaran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ucapan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kalimat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syahadat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</a:t>
            </a:r>
          </a:p>
          <a:p>
            <a:pPr algn="just">
              <a:lnSpc>
                <a:spcPts val="3087"/>
              </a:lnSpc>
            </a:pPr>
            <a:endParaRPr lang="en-US" sz="2100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87"/>
              </a:lnSpc>
            </a:pP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Setiap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pesantren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dibangun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pusat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pendidikan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memiliki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pengaruh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bagi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sekitarnya</a:t>
            </a:r>
            <a:r>
              <a:rPr lang="en-US" sz="2100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F6AD08AC-3D58-33E4-4648-B8D1C1D72BA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9852931"/>
            <a:ext cx="2459183" cy="22774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2B1B017-7FCA-3209-9D9E-C6B439C0EB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48"/>
          <a:stretch/>
        </p:blipFill>
        <p:spPr>
          <a:xfrm>
            <a:off x="-643321" y="-165405"/>
            <a:ext cx="8543248" cy="125036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700000">
            <a:off x="6182799" y="5084030"/>
            <a:ext cx="4894042" cy="489404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4214977">
            <a:off x="6298789" y="6649331"/>
            <a:ext cx="1840276" cy="8948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5209412" y="192807"/>
            <a:ext cx="726536" cy="73732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111339" y="192807"/>
            <a:ext cx="737323" cy="737323"/>
          </a:xfrm>
          <a:prstGeom prst="rect">
            <a:avLst/>
          </a:prstGeom>
        </p:spPr>
      </p:pic>
      <p:pic>
        <p:nvPicPr>
          <p:cNvPr id="8" name="Picture 8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900936" y="10266405"/>
            <a:ext cx="1398128" cy="138796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>
            <a:alphaModFix amt="6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776485">
            <a:off x="-2117581" y="-3971489"/>
            <a:ext cx="5034872" cy="5034872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399855" y="930129"/>
            <a:ext cx="6448806" cy="9201910"/>
            <a:chOff x="0" y="0"/>
            <a:chExt cx="2426662" cy="346264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26662" cy="3462645"/>
            </a:xfrm>
            <a:custGeom>
              <a:avLst/>
              <a:gdLst/>
              <a:ahLst/>
              <a:cxnLst/>
              <a:rect l="l" t="t" r="r" b="b"/>
              <a:pathLst>
                <a:path w="2426662" h="3462645">
                  <a:moveTo>
                    <a:pt x="42018" y="0"/>
                  </a:moveTo>
                  <a:lnTo>
                    <a:pt x="2384644" y="0"/>
                  </a:lnTo>
                  <a:cubicBezTo>
                    <a:pt x="2407850" y="0"/>
                    <a:pt x="2426662" y="18812"/>
                    <a:pt x="2426662" y="42018"/>
                  </a:cubicBezTo>
                  <a:lnTo>
                    <a:pt x="2426662" y="3420626"/>
                  </a:lnTo>
                  <a:cubicBezTo>
                    <a:pt x="2426662" y="3443833"/>
                    <a:pt x="2407850" y="3462645"/>
                    <a:pt x="2384644" y="3462645"/>
                  </a:cubicBezTo>
                  <a:lnTo>
                    <a:pt x="42018" y="3462645"/>
                  </a:lnTo>
                  <a:cubicBezTo>
                    <a:pt x="18812" y="3462645"/>
                    <a:pt x="0" y="3443833"/>
                    <a:pt x="0" y="3420626"/>
                  </a:cubicBezTo>
                  <a:lnTo>
                    <a:pt x="0" y="42018"/>
                  </a:lnTo>
                  <a:cubicBezTo>
                    <a:pt x="0" y="18812"/>
                    <a:pt x="18812" y="0"/>
                    <a:pt x="42018" y="0"/>
                  </a:cubicBezTo>
                  <a:close/>
                </a:path>
              </a:pathLst>
            </a:custGeom>
            <a:solidFill>
              <a:srgbClr val="B09F83">
                <a:alpha val="84706"/>
              </a:srgbClr>
            </a:solidFill>
            <a:ln w="28575">
              <a:solidFill>
                <a:srgbClr val="FFF3D9">
                  <a:alpha val="84706"/>
                </a:srgbClr>
              </a:solidFill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18782" y="1256696"/>
            <a:ext cx="6448806" cy="43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Cara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</a:t>
            </a:r>
            <a:r>
              <a:rPr lang="en-US" sz="2600" dirty="0">
                <a:solidFill>
                  <a:srgbClr val="FFF3D9"/>
                </a:solidFill>
                <a:latin typeface="Comic Sans MS" panose="030F0702030302020204" pitchFamily="66" charset="0"/>
              </a:rPr>
              <a:t> Sunan </a:t>
            </a:r>
            <a:r>
              <a:rPr lang="en-US" sz="2600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endParaRPr lang="en-US" sz="2600" dirty="0">
              <a:solidFill>
                <a:srgbClr val="FFF3D9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31559" y="2061547"/>
            <a:ext cx="6023252" cy="8049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9"/>
              </a:lnSpc>
            </a:pP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menjalankan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dakwahnya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, Sunan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memiliki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sebuah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filosofi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bertujuan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untuk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memperbaiki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dan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merubah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moral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masyarakat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agar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lebih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baik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diajarkan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oleh Sunan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Ampel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"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Limo".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Dalam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bahasa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Jawa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,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artinya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"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" dan "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limo"berarti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"lima". </a:t>
            </a:r>
          </a:p>
          <a:p>
            <a:pPr algn="just">
              <a:lnSpc>
                <a:spcPts val="3049"/>
              </a:lnSpc>
            </a:pPr>
            <a:endParaRPr lang="en-US" sz="20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Adapun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isi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dari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Limo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sebagai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berikut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: </a:t>
            </a: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1.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Mabuk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(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mabuk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/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minum-minuman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)</a:t>
            </a: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2.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Main (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main/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judi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)</a:t>
            </a: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3.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Madon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(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main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perempuan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) </a:t>
            </a: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4.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Madat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(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memakai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obat-obatan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)</a:t>
            </a:r>
          </a:p>
          <a:p>
            <a:pPr algn="just">
              <a:lnSpc>
                <a:spcPts val="3049"/>
              </a:lnSpc>
            </a:pP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5.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Maling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(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tidak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mencuri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) </a:t>
            </a:r>
          </a:p>
          <a:p>
            <a:pPr algn="just">
              <a:lnSpc>
                <a:spcPts val="3049"/>
              </a:lnSpc>
            </a:pPr>
            <a:endParaRPr lang="en-US" sz="2074" dirty="0">
              <a:solidFill>
                <a:srgbClr val="FFF3D9"/>
              </a:solidFill>
              <a:latin typeface="Comic Sans MS" panose="030F0702030302020204" pitchFamily="66" charset="0"/>
            </a:endParaRPr>
          </a:p>
          <a:p>
            <a:pPr algn="just">
              <a:lnSpc>
                <a:spcPts val="3049"/>
              </a:lnSpc>
            </a:pP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Limo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disambut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baik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oleh Prabu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Brawijaya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Bahkan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ia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menganggap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Islam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adalah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mulia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Moh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Limo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tersebut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hingga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kini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masih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menjadi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ajaran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yang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dipegang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umat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 </a:t>
            </a:r>
            <a:r>
              <a:rPr lang="en-US" sz="2074" dirty="0" err="1">
                <a:solidFill>
                  <a:srgbClr val="FFF3D9"/>
                </a:solidFill>
                <a:latin typeface="Comic Sans MS" panose="030F0702030302020204" pitchFamily="66" charset="0"/>
              </a:rPr>
              <a:t>muslim</a:t>
            </a:r>
            <a:r>
              <a:rPr lang="en-US" sz="2074" dirty="0">
                <a:solidFill>
                  <a:srgbClr val="FFF3D9"/>
                </a:solidFill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17" name="Graphic 16" descr="Back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DB494C98-45B3-3DE2-4416-4A4294088B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3439" y="9862938"/>
            <a:ext cx="2459183" cy="2277462"/>
          </a:xfrm>
          <a:prstGeom prst="rect">
            <a:avLst/>
          </a:prstGeom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988C2952-222F-9A4A-BC02-1C2110A6783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66949" y="10504177"/>
            <a:ext cx="1937998" cy="12742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-SUITE_ISPRING_PLAYERS_CUSTOMIZATION_2" val="{&quot;none&quot;:{&quot;skinSettings&quot;:{&quot;borderRadius&quot;:10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true,&quot;fontFamily&quot;:&quot;Arial&quot;,&quot;version&quot;:&quot;1.0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PLAYER_SCENARIO_NOT_SUPPORTED&quot;:&quot;The role-play is not supported in the accessibility mode&quot;,&quot;PB_ACCESSIBLE_SKIN_ENABLE_ACCESSIBILITY_MODE&quot;:&quot;Turn on accessibility mode&quot;,&quot;PB_ACCESSIBLE_SKIN_ENABLE_NORMAL_MODE&quot;:&quot;Turn off accessibility mode&quot;,&quot;PB_ACCESSIBLE_VIDEO_NARRATION_LABEL&quot;:&quot;Video narration&quot;,&quot;PB_ACCESSIBLE_WATERMARK_SKIN_CREATED_WITH&quot;:&quot;Created with iSpring evaluation version&quot;,&quot;PB_BACK_TO_APP_BUTTON_LABEL&quot;:&quot;Go back&quot;,&quot;PB_CONTROL_PANEL_NEXT&quot;:&quot;Next&quot;,&quot;PB_CONTROL_PANEL_PREV&quot;:&quot;&quot;,&quot;PB_CURRENT_SLIDE_IS_NOT_COMPLETED&quot;:&quot;Complete the slide to go to the next one.&quot;,&quot;PB_DOMAIN_RESTRICTION&quot;:&quot;Sorry, the content author has prohibited sharing the presentation on this domain.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QUIZ_SLIDE_WINDOW_TEXT&quot;:&quot;To advance to the next slide, complete this quiz.&quot;,&quot;PB_RESTRICTION_MESSAGE_BOX_TITLE&quot;:&quot;Navigation is limited&quot;,&quot;PB_RESUME_PRESENTATION_WINDOW_TEXT&quot;:&quot;Do you want to resume where you left off?&quot;,&quot;PB_RESUME_PRESENTATION_WINDOW_TITLE&quot;:&quot;Resume Presentation&quot;,&quot;PB_SCENARIO_SLIDE_WINDOW_TEXT&quot;:&quot;To advance to the next slide, complete this role-play.&quot;,&quot;PB_SUBTITLES_MENU_CAPTION&quot;:&quot;Subtitles&quot;,&quot;PB_SUBTITLES_OFF&quot;:&quot;Off&quot;,&quot;PB_TIME_RESTRICTION&quot;:&quot;Sorry, the content author has prohibited viewing the presentation at this time.&quot;},&quot;playbackAndNavigationSettings&quot;:{&quot;autoStart&quot;:true,&quot;saveAnimationStates&quot;:true,&quot;loopPresentation&quot;:false,&quot;autoPlayAnimations&quot;:false,&quot;autoPlayAnimationsTime&quot;:1,&quot;navigationType&quot;:&quot;FREE&quot;,&quot;resumeMode&quot;:&quot;PROMPT&quot;,&quot;enableKeyboardNavigation&quot;:true},&quot;keyboardSettings&quot;:&quot;&quot;,&quot;skinVersion&quot;:2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0123456789.,x&quot;,&quot;Speed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en&quot;,&quot;playerNavigationAcceleration&quot;:true,&quot;playerNavigationAutoStart&quot;:true,&quot;playerNavigationEnableKeyboardNavigation&quot;:true,&quot;playerNavigationOnRestart&quot;:&quot;prompt&quot;,&quot;playerNavigationSaveAnimationStates&quot;:true,&quot;playerNavigationType&quot;:&quot;free&quot;,&quot;playerTheme&quot;:&quot;builtin.lightBlue&quot;,&quot;playerThemeBorderRadius&quot;:10,&quot;playerThemeColorScheme&quot;:&quot;builtin.lightBlue&quot;,&quot;playerThemeFont&quot;:&quot;Arial&quot;}}}"/>
  <p:tag name="ISPRING-SUITE_ISPRING_CURRENT_PLAYER_ID" val="none"/>
  <p:tag name="ISPRING_LMS_API_VERSION" val="SCORM 2004 (4th edition)"/>
  <p:tag name="ISPRING_ULTRA_SCORM_COURSE_ID" val="C279337D-DAD7-4E2B-86E8-079B662B8FE4"/>
  <p:tag name="ISPRING_CMI5_LAUNCH_METHOD" val="any window"/>
  <p:tag name="ISPRINGCLOUDFOLDERID" val="1"/>
  <p:tag name="ISPRINGONLINEFOLDERID" val="1"/>
  <p:tag name="ISPRING_OUTPUT_FOLDER" val="[[&quot;)`T\uFFFD{FFB6269C-1011-462F-83AA-3D43CE6267D8}&quot;,&quot;D:\\__nguliyeahhh\\__nguliyeahh\\Semester 3\\wirausaha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,&quot;videoScale&quot;:84.1121521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FIRST_PUBLISH" val="1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NmiT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NmiT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NmiT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DZok1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NmiT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DZok1WOc/b6agAAAOUAAAAaAAAAbm9uZS9odG1sX3NraW5fc2V0dGluZ3MuanOr5lIAAqUcJQUrhWowG8xPKi0pyc/TS87PK0nNK9HLyy/KTQSrUVJ2AwMlHZyK88tSiwgoTUtMTkUx1NTIwskFp0qEiSZO5i7OlsjqChLTU/WSEpOz04vyS/NSIMqcXV0MXYyVwKpquWoBUEsDBBQAAgAIADZok1W8fTX3SgAAAEkAAAAXAAAAbm9uZS9sb2NhbF9zZXR0aW5ncy54bWyzsa/IzVEoSy0qzszPs1Uy1DNQUkjNS85PycxLt1UKDXHTtVBSKC5JzEtJzMnPS7VVystXUrC347LJyU9OzAlOLSkBKizWt+MCAFBLAwQUAAIACAAiaJNVuOc88l4AAABjAAAAHAAAAHVuaXZlcnNhbC9sb2NhbF9zZXR0aW5ncy54bWwNyr0OQEAMAODdUzTd/W0Gx2a04AEaGpH0WnFHeHu3fcPX9q8XePgKh6nDuqgQWFfbDt0dLvOQNwghkm4kpuxQDaHvslZsJZk4xhQDnEIfXzP7hMgj+TSHWwTLLvsBUEsBAgAAFAACAAgANlmmUmtfMwTVAgAA9wcAAA8AAAAAAAAAAQAAAAAAAAAAAG5vbmUvcGxheWVyLnhtbFBLAQIAABQAAgAIADZok1UyG7oi+QMAAOAOAAAYAAAAAAAAAAEAAAAAAAIDAABub25lL2NvbW1vbl9tZXNzYWdlcy5sbmdQSwECAAAUAAIACAA2aJNVFR5gG6MAAAB/AQAAKQAAAAAAAAABAAAAAAAxBwAAbm9uZS9wbGF5YmFja19hbmRfbmF2aWdhdGlvbl9zZXR0aW5ncy54bWxQSwECAAAUAAIACAA2aJNVH1SKajADAADHDgAAIgAAAAAAAAABAAAAAAAbCAAAbm9uZS9mbGFzaF9wdWJsaXNoaW5nX3NldHRpbmdzLnhtbFBLAQIAABQAAgAIADZok1VxV5SdFQEAANECAAAcAAAAAAAAAAEAAAAAAIsLAABub25lL2ZsYXNoX3NraW5fc2V0dGluZ3MueG1sUEsBAgAAFAACAAgANmiTVdebcJYrAwAAbw4AACEAAAAAAAAAAQAAAAAA2gwAAG5vbmUvaHRtbF9wdWJsaXNoaW5nX3NldHRpbmdzLnhtbFBLAQIAABQAAgAIADZok1WOc/b6agAAAOUAAAAaAAAAAAAAAAEAAAAAAEQQAABub25lL2h0bWxfc2tpbl9zZXR0aW5ncy5qc1BLAQIAABQAAgAIADZok1W8fTX3SgAAAEkAAAAXAAAAAAAAAAEAAAAAAOYQAABub25lL2xvY2FsX3NldHRpbmdzLnhtbFBLAQIAABQAAgAIACJok1W45zzyXgAAAGMAAAAcAAAAAAAAAAEAAAAAAGURAAB1bml2ZXJzYWwvbG9jYWxfc2V0dGluZ3MueG1sUEsFBgAAAAAJAAkAmgIAAP0RAAAAAA=="/>
  <p:tag name="ISPRING_CURRENT_PLAYER_ID" val="none"/>
  <p:tag name="ISPRING_ULTRA_SCORM_COURCE_TITLE" val="Wali Sangaa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SCORM_RATE_QUIZZES" val="0"/>
  <p:tag name="ISPRING_PRESENTATION_TITLE" val="Wali Sanga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A05E9DE-FCC2-4692-B39C-5B4F04A377F3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D82F45-ECFE-4FDD-A699-0C889383C0CE}: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6AB4720-FC4D-4DFB-B897-3D19F5AB0C7F}:26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5486D00-CCC4-4F4B-B214-5FC96BCD0906}:2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A61FB79-4940-4150-AF3D-1E5AE45AAB76}:26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077D0F5-B5F5-46E6-B5AD-DD501C56128D}:2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1851A1D-7868-4A03-BF7F-CE95C1E5FC8D}:27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9758EFD-17D1-409A-86A8-74CD4CBCF73B}:27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EF7B6E-D259-4CDD-8081-734D5A60B803}:27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78B489F-C1E1-4B3E-BC6F-0D66811412AD}:2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FEDBDDB-F02A-4F6E-9AD4-B4DAD4C3B11D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41A2F82-858F-4686-A84E-7BADADE32199}:2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3020923-ABD2-4CF9-9D15-19171C90DB6A}:27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55972FA-C510-4B56-9891-B4ABE7EFE7E3}:27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578C398-4F57-42A2-B142-C86F8141E7FB}:27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2B758E6-7447-40F9-BF50-CFF1D8FE31B1}:27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C250FC-04D0-4681-8565-6FA380F50B99}:2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5E99E22-2725-4369-87DA-A54149EBE545}:28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DF13AA6-E850-400C-816B-76AE417F78DF}:28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124594F-CEC1-4D26-876B-B92CE2E6419B}:28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1F327D-9D5E-4412-9251-FCAFE5053437}: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8A14980-7652-4840-A768-0AE6EEABCC76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1FD953F-14F7-40EB-9E0D-EE033FB281B8}:28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F7058DD-6FE9-4925-AE80-E55A68577D8B}:2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B6079E1-C7C1-4CF3-8D16-F6DB8244F78E}:28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52AB606-9FF9-4284-9509-0227E962C629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0E226E2-245D-4AA0-8E19-B7992744629C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737C4B7-F4CB-4920-B193-3F0CB1A8CD20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73CF060-DB2B-4F29-9474-B318FEFE0DB4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323E082-EFD5-4A66-BF80-C4DFC3600515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F9580CE-2B79-4986-AE9B-CFEF02B09EA0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2766</Words>
  <Application>Microsoft Office PowerPoint</Application>
  <PresentationFormat>Custom</PresentationFormat>
  <Paragraphs>266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Comic Sans MS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Wali Sangaa</dc:title>
  <cp:lastModifiedBy>nazila basuin</cp:lastModifiedBy>
  <cp:revision>18</cp:revision>
  <dcterms:created xsi:type="dcterms:W3CDTF">2006-08-16T00:00:00Z</dcterms:created>
  <dcterms:modified xsi:type="dcterms:W3CDTF">2022-12-19T06:06:00Z</dcterms:modified>
  <dc:identifier>DAFU7Bd-1oQ</dc:identifier>
</cp:coreProperties>
</file>